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tags/tag20.xml" ContentType="application/vnd.openxmlformats-officedocument.presentationml.tags+xml"/>
  <Override PartName="/ppt/notesSlides/notesSlide45.xml" ContentType="application/vnd.openxmlformats-officedocument.presentationml.notesSlide+xml"/>
  <Override PartName="/ppt/tags/tag21.xml" ContentType="application/vnd.openxmlformats-officedocument.presentationml.tags+xml"/>
  <Override PartName="/ppt/notesSlides/notesSlide46.xml" ContentType="application/vnd.openxmlformats-officedocument.presentationml.notesSlide+xml"/>
  <Override PartName="/ppt/tags/tag22.xml" ContentType="application/vnd.openxmlformats-officedocument.presentationml.tags+xml"/>
  <Override PartName="/ppt/notesSlides/notesSlide47.xml" ContentType="application/vnd.openxmlformats-officedocument.presentationml.notesSlide+xml"/>
  <Override PartName="/ppt/tags/tag23.xml" ContentType="application/vnd.openxmlformats-officedocument.presentationml.tags+xml"/>
  <Override PartName="/ppt/notesSlides/notesSlide48.xml" ContentType="application/vnd.openxmlformats-officedocument.presentationml.notesSlide+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4"/>
  </p:notesMasterIdLst>
  <p:sldIdLst>
    <p:sldId id="513" r:id="rId2"/>
    <p:sldId id="730" r:id="rId3"/>
    <p:sldId id="1070" r:id="rId4"/>
    <p:sldId id="1094" r:id="rId5"/>
    <p:sldId id="1053" r:id="rId6"/>
    <p:sldId id="763" r:id="rId7"/>
    <p:sldId id="883" r:id="rId8"/>
    <p:sldId id="1052" r:id="rId9"/>
    <p:sldId id="1069" r:id="rId10"/>
    <p:sldId id="876" r:id="rId11"/>
    <p:sldId id="860" r:id="rId12"/>
    <p:sldId id="759" r:id="rId13"/>
    <p:sldId id="1054" r:id="rId14"/>
    <p:sldId id="1055" r:id="rId15"/>
    <p:sldId id="1056" r:id="rId16"/>
    <p:sldId id="1057" r:id="rId17"/>
    <p:sldId id="1058" r:id="rId18"/>
    <p:sldId id="1059" r:id="rId19"/>
    <p:sldId id="1060" r:id="rId20"/>
    <p:sldId id="1061" r:id="rId21"/>
    <p:sldId id="1062" r:id="rId22"/>
    <p:sldId id="1063" r:id="rId23"/>
    <p:sldId id="1064" r:id="rId24"/>
    <p:sldId id="1065" r:id="rId25"/>
    <p:sldId id="1066" r:id="rId26"/>
    <p:sldId id="1067" r:id="rId27"/>
    <p:sldId id="1068" r:id="rId28"/>
    <p:sldId id="1071" r:id="rId29"/>
    <p:sldId id="1072" r:id="rId30"/>
    <p:sldId id="1073" r:id="rId31"/>
    <p:sldId id="1074" r:id="rId32"/>
    <p:sldId id="1077" r:id="rId33"/>
    <p:sldId id="1078" r:id="rId34"/>
    <p:sldId id="1079" r:id="rId35"/>
    <p:sldId id="1080" r:id="rId36"/>
    <p:sldId id="1081" r:id="rId37"/>
    <p:sldId id="1082" r:id="rId38"/>
    <p:sldId id="1083" r:id="rId39"/>
    <p:sldId id="1084" r:id="rId40"/>
    <p:sldId id="1085" r:id="rId41"/>
    <p:sldId id="1086" r:id="rId42"/>
    <p:sldId id="1087" r:id="rId43"/>
    <p:sldId id="1088" r:id="rId44"/>
    <p:sldId id="1090" r:id="rId45"/>
    <p:sldId id="1091" r:id="rId46"/>
    <p:sldId id="957" r:id="rId47"/>
    <p:sldId id="958" r:id="rId48"/>
    <p:sldId id="1089" r:id="rId49"/>
    <p:sldId id="1093" r:id="rId50"/>
    <p:sldId id="1092" r:id="rId51"/>
    <p:sldId id="874" r:id="rId52"/>
    <p:sldId id="291" r:id="rId53"/>
  </p:sldIdLst>
  <p:sldSz cx="9144000" cy="5143500" type="screen16x9"/>
  <p:notesSz cx="6858000" cy="9144000"/>
  <p:custDataLst>
    <p:tags r:id="rId5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85" autoAdjust="0"/>
  </p:normalViewPr>
  <p:slideViewPr>
    <p:cSldViewPr snapToGrid="0" showGuides="1">
      <p:cViewPr varScale="1">
        <p:scale>
          <a:sx n="68" d="100"/>
          <a:sy n="68" d="100"/>
        </p:scale>
        <p:origin x="1392" y="6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pPr>
              <a:buFontTx/>
              <a:buNone/>
            </a:pPr>
            <a:r>
              <a:rPr lang="en-US" b="0" dirty="0"/>
              <a:t>Module 4: Physical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13699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045062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49478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60827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613400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999672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741193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4.6.5 – Packet Tracer – Connect a Wired and Wireless LAN</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838456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4.6.6 – Lab – View Wired and Wireless NIC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141457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4.7-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1476824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2707434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226496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4.8 – Summary</a:t>
            </a:r>
          </a:p>
          <a:p>
            <a:r>
              <a:rPr lang="en-US" dirty="0"/>
              <a:t>4.8.1 – Packet Tracer – Connect the Physical Layer</a:t>
            </a:r>
          </a:p>
          <a:p>
            <a:r>
              <a:rPr lang="en-US" dirty="0"/>
              <a:t>4.8.2 – Check Your Understanding – Connect the Physical Layer</a:t>
            </a:r>
          </a:p>
        </p:txBody>
      </p:sp>
    </p:spTree>
    <p:extLst>
      <p:ext uri="{BB962C8B-B14F-4D97-AF65-F5344CB8AC3E}">
        <p14:creationId xmlns:p14="http://schemas.microsoft.com/office/powerpoint/2010/main" val="57063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11</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4: Physical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 </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Physical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physical layer protocols, services, and network media support communications across data networks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44151">
                <a:tc>
                  <a:txBody>
                    <a:bodyPr/>
                    <a:lstStyle/>
                    <a:p>
                      <a:pPr marL="0" marR="0">
                        <a:lnSpc>
                          <a:spcPct val="107000"/>
                        </a:lnSpc>
                        <a:spcBef>
                          <a:spcPts val="0"/>
                        </a:spcBef>
                        <a:spcAft>
                          <a:spcPts val="0"/>
                        </a:spcAft>
                      </a:pPr>
                      <a:r>
                        <a:rPr lang="en-US" sz="1200" dirty="0">
                          <a:effectLst/>
                        </a:rPr>
                        <a:t>Purpose of the Physical Layer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the purpose and functions of the physical layer in the network.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315930">
                <a:tc>
                  <a:txBody>
                    <a:bodyPr/>
                    <a:lstStyle/>
                    <a:p>
                      <a:pPr marL="0" marR="0">
                        <a:lnSpc>
                          <a:spcPct val="107000"/>
                        </a:lnSpc>
                        <a:spcBef>
                          <a:spcPts val="0"/>
                        </a:spcBef>
                        <a:spcAft>
                          <a:spcPts val="0"/>
                        </a:spcAft>
                      </a:pPr>
                      <a:r>
                        <a:rPr lang="en-US" sz="1200" dirty="0">
                          <a:effectLst/>
                        </a:rPr>
                        <a:t>Physical Layer Characteristics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characteristics of the physical layer.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444151">
                <a:tc>
                  <a:txBody>
                    <a:bodyPr/>
                    <a:lstStyle/>
                    <a:p>
                      <a:pPr marL="0" marR="0">
                        <a:lnSpc>
                          <a:spcPct val="107000"/>
                        </a:lnSpc>
                        <a:spcBef>
                          <a:spcPts val="0"/>
                        </a:spcBef>
                        <a:spcAft>
                          <a:spcPts val="0"/>
                        </a:spcAft>
                      </a:pPr>
                      <a:r>
                        <a:rPr lang="en-US" sz="1200" dirty="0">
                          <a:effectLst/>
                        </a:rPr>
                        <a:t>Copper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Identify the basic characteristics of copper cabling.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r h="444151">
                <a:tc>
                  <a:txBody>
                    <a:bodyPr/>
                    <a:lstStyle/>
                    <a:p>
                      <a:pPr marL="0" marR="0">
                        <a:lnSpc>
                          <a:spcPct val="107000"/>
                        </a:lnSpc>
                        <a:spcBef>
                          <a:spcPts val="0"/>
                        </a:spcBef>
                        <a:spcAft>
                          <a:spcPts val="0"/>
                        </a:spcAft>
                      </a:pPr>
                      <a:r>
                        <a:rPr lang="en-US" sz="1200" dirty="0">
                          <a:effectLst/>
                        </a:rPr>
                        <a:t>UTP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Explain how UTP cable is used in Ethernet networks.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444151">
                <a:tc>
                  <a:txBody>
                    <a:bodyPr/>
                    <a:lstStyle/>
                    <a:p>
                      <a:pPr marL="0" marR="0">
                        <a:lnSpc>
                          <a:spcPct val="107000"/>
                        </a:lnSpc>
                        <a:spcBef>
                          <a:spcPts val="0"/>
                        </a:spcBef>
                        <a:spcAft>
                          <a:spcPts val="0"/>
                        </a:spcAft>
                      </a:pPr>
                      <a:r>
                        <a:rPr lang="en-US" sz="1200" dirty="0">
                          <a:effectLst/>
                        </a:rPr>
                        <a:t>Fiber-Optic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fiber optic cabling and its main advantages over other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444151">
                <a:tc>
                  <a:txBody>
                    <a:bodyPr/>
                    <a:lstStyle/>
                    <a:p>
                      <a:pPr marL="0" marR="0">
                        <a:lnSpc>
                          <a:spcPct val="107000"/>
                        </a:lnSpc>
                        <a:spcBef>
                          <a:spcPts val="0"/>
                        </a:spcBef>
                        <a:spcAft>
                          <a:spcPts val="0"/>
                        </a:spcAft>
                      </a:pPr>
                      <a:r>
                        <a:rPr lang="en-US" sz="1200" dirty="0">
                          <a:effectLst/>
                        </a:rPr>
                        <a:t>Wireless Media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Connect devices using wired and wireless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4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10</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Types of Copper Cabling</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Packet Tracer – Connect a Wired and 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Packet Tracer, you will do the following:</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Connect to the Cloud</a:t>
            </a:r>
          </a:p>
          <a:p>
            <a:pPr marL="342900" indent="-342900" algn="l">
              <a:buFont typeface="Arial" panose="020B0604020202020204" pitchFamily="34" charset="0"/>
              <a:buChar char="•"/>
            </a:pPr>
            <a:r>
              <a:rPr lang="en-US" sz="1800" dirty="0">
                <a:solidFill>
                  <a:srgbClr val="000000"/>
                </a:solidFill>
              </a:rPr>
              <a:t>Connect a Router</a:t>
            </a:r>
          </a:p>
          <a:p>
            <a:pPr marL="342900" indent="-342900" algn="l">
              <a:buFont typeface="Arial" panose="020B0604020202020204" pitchFamily="34" charset="0"/>
              <a:buChar char="•"/>
            </a:pPr>
            <a:r>
              <a:rPr lang="en-US" sz="1800" dirty="0">
                <a:solidFill>
                  <a:srgbClr val="000000"/>
                </a:solidFill>
              </a:rPr>
              <a:t>Connect Remaining Devices</a:t>
            </a:r>
          </a:p>
          <a:p>
            <a:pPr marL="342900" indent="-342900" algn="l">
              <a:buFont typeface="Arial" panose="020B0604020202020204" pitchFamily="34" charset="0"/>
              <a:buChar char="•"/>
            </a:pPr>
            <a:r>
              <a:rPr lang="en-US" sz="1800" dirty="0">
                <a:solidFill>
                  <a:srgbClr val="000000"/>
                </a:solidFill>
              </a:rPr>
              <a:t>Verify Connections</a:t>
            </a:r>
          </a:p>
          <a:p>
            <a:pPr marL="342900" indent="-342900" algn="l">
              <a:buFont typeface="Arial" panose="020B0604020202020204" pitchFamily="34" charset="0"/>
              <a:buChar char="•"/>
            </a:pPr>
            <a:r>
              <a:rPr lang="en-US" sz="1800" dirty="0">
                <a:solidFill>
                  <a:srgbClr val="000000"/>
                </a:solidFill>
              </a:rPr>
              <a:t>Examine the Physical Topology</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Lab – View Wired and Wireless NIC Information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lab, you will complete the following objectives:</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Identify and Work with PC NICs</a:t>
            </a:r>
          </a:p>
          <a:p>
            <a:pPr marL="342900" indent="-342900" algn="l">
              <a:buFont typeface="Arial" panose="020B0604020202020204" pitchFamily="34" charset="0"/>
              <a:buChar char="•"/>
            </a:pPr>
            <a:r>
              <a:rPr lang="en-US" sz="1800" dirty="0">
                <a:solidFill>
                  <a:srgbClr val="000000"/>
                </a:solidFill>
              </a:rPr>
              <a:t>Identify and Use the System Tray Network Icons</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4.7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a:spcBef>
                <a:spcPts val="0"/>
              </a:spcBef>
              <a:spcAft>
                <a:spcPts val="0"/>
              </a:spcAft>
              <a:buFont typeface="Arial" panose="020B0604020202020204" pitchFamily="34" charset="0"/>
              <a:buChar char="•"/>
            </a:pPr>
            <a:r>
              <a:rPr lang="en-US" sz="1600" dirty="0"/>
              <a:t>Before any network communications can occur, a physical connection to a local network, either wired or wireless, must be established. </a:t>
            </a:r>
          </a:p>
          <a:p>
            <a:pPr marL="173037" indent="-342900">
              <a:spcBef>
                <a:spcPts val="0"/>
              </a:spcBef>
              <a:spcAft>
                <a:spcPts val="0"/>
              </a:spcAft>
              <a:buFont typeface="Arial" panose="020B0604020202020204" pitchFamily="34" charset="0"/>
              <a:buChar char="•"/>
            </a:pPr>
            <a:r>
              <a:rPr lang="en-US" sz="1600" dirty="0"/>
              <a:t>The physical layer consists of electronic circuitry, media, and connectors developed by engineers. </a:t>
            </a:r>
          </a:p>
          <a:p>
            <a:pPr marL="173037" indent="-342900">
              <a:spcBef>
                <a:spcPts val="0"/>
              </a:spcBef>
              <a:spcAft>
                <a:spcPts val="0"/>
              </a:spcAft>
              <a:buFont typeface="Arial" panose="020B0604020202020204" pitchFamily="34" charset="0"/>
              <a:buChar char="•"/>
            </a:pPr>
            <a:r>
              <a:rPr lang="en-US" sz="1600" dirty="0"/>
              <a:t>The physical layer standards address three functional areas: physical components, encoding, and signaling. </a:t>
            </a:r>
          </a:p>
          <a:p>
            <a:pPr marL="173037" indent="-342900">
              <a:spcBef>
                <a:spcPts val="0"/>
              </a:spcBef>
              <a:spcAft>
                <a:spcPts val="0"/>
              </a:spcAft>
              <a:buFont typeface="Arial" panose="020B0604020202020204" pitchFamily="34" charset="0"/>
              <a:buChar char="•"/>
            </a:pPr>
            <a:r>
              <a:rPr lang="en-US" sz="1600" dirty="0"/>
              <a:t>Three types of copper cabling are: UTP, STP, and coaxial cable (coax). </a:t>
            </a:r>
          </a:p>
          <a:p>
            <a:pPr marL="173037" indent="-342900">
              <a:spcBef>
                <a:spcPts val="0"/>
              </a:spcBef>
              <a:spcAft>
                <a:spcPts val="0"/>
              </a:spcAft>
              <a:buFont typeface="Arial" panose="020B0604020202020204" pitchFamily="34" charset="0"/>
              <a:buChar char="•"/>
            </a:pPr>
            <a:r>
              <a:rPr lang="en-US" sz="1600" dirty="0"/>
              <a:t>UTP cabling conforms to the standards established jointly by the TIA/EIA. The electrical characteristics of copper cabling are defined by the Institute of Electrical and Electronics Engineers (IEEE). </a:t>
            </a:r>
          </a:p>
          <a:p>
            <a:pPr marL="173037" indent="-342900">
              <a:spcBef>
                <a:spcPts val="0"/>
              </a:spcBef>
              <a:spcAft>
                <a:spcPts val="0"/>
              </a:spcAft>
              <a:buFont typeface="Arial" panose="020B0604020202020204" pitchFamily="34" charset="0"/>
              <a:buChar char="•"/>
            </a:pPr>
            <a:r>
              <a:rPr lang="en-US" sz="1600" dirty="0"/>
              <a:t>The main cable types that are obtained by using specific wiring conventions are Ethernet Straight-through and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Optical fiber cable transmits data over longer distances and at higher bandwidths than any other networking media. </a:t>
            </a:r>
          </a:p>
          <a:p>
            <a:pPr>
              <a:spcBef>
                <a:spcPts val="0"/>
              </a:spcBef>
              <a:spcAft>
                <a:spcPts val="0"/>
              </a:spcAft>
              <a:buFont typeface="Arial" panose="020B0604020202020204" pitchFamily="34" charset="0"/>
              <a:buChar char="•"/>
            </a:pPr>
            <a:r>
              <a:rPr lang="en-US" sz="1600" dirty="0"/>
              <a:t>There are four types of fiber-optic connectors: ST, SC, LC, and duplex multimode LC. </a:t>
            </a:r>
          </a:p>
          <a:p>
            <a:pPr>
              <a:spcBef>
                <a:spcPts val="0"/>
              </a:spcBef>
              <a:spcAft>
                <a:spcPts val="0"/>
              </a:spcAft>
              <a:buFont typeface="Arial" panose="020B0604020202020204" pitchFamily="34" charset="0"/>
              <a:buChar char="•"/>
            </a:pPr>
            <a:r>
              <a:rPr lang="en-US" sz="1600" dirty="0"/>
              <a:t>Fiber-optic patch cords include SC-SC multimode, LC-LC single-mode, ST-LC multimode, and SC-ST single-mode. </a:t>
            </a:r>
          </a:p>
          <a:p>
            <a:pPr>
              <a:spcBef>
                <a:spcPts val="0"/>
              </a:spcBef>
              <a:spcAft>
                <a:spcPts val="0"/>
              </a:spcAft>
              <a:buFont typeface="Arial" panose="020B0604020202020204" pitchFamily="34" charset="0"/>
              <a:buChar char="•"/>
            </a:pPr>
            <a:r>
              <a:rPr lang="en-US" sz="1600" dirty="0"/>
              <a:t>Wireless media carry electromagnetic signals that represent the binary digits of data communications using radio or microwave frequencies. Wireless does have some limitations, including coverage area, interference, security, and the problems that occur with any shared medium. </a:t>
            </a:r>
          </a:p>
          <a:p>
            <a:pPr>
              <a:spcBef>
                <a:spcPts val="0"/>
              </a:spcBef>
              <a:spcAft>
                <a:spcPts val="0"/>
              </a:spcAft>
              <a:buFont typeface="Arial" panose="020B0604020202020204" pitchFamily="34" charset="0"/>
              <a:buChar char="•"/>
            </a:pPr>
            <a:r>
              <a:rPr lang="en-US" sz="1600" dirty="0"/>
              <a:t>Wireless standards include the following: Wi-Fi (IEEE 802.11), Bluetooth (IEEE 802.15), WiMAX (IEEE 802.16), and Zigbee (IEEE 802.15.4). </a:t>
            </a:r>
          </a:p>
          <a:p>
            <a:pPr>
              <a:spcBef>
                <a:spcPts val="0"/>
              </a:spcBef>
              <a:spcAft>
                <a:spcPts val="0"/>
              </a:spcAft>
              <a:buFont typeface="Arial" panose="020B0604020202020204" pitchFamily="34" charset="0"/>
              <a:buChar char="•"/>
            </a:pPr>
            <a:r>
              <a:rPr lang="en-US" sz="1600" dirty="0"/>
              <a:t>Wireless LAN (WLAN) requires a wireless AP and wireless NIC adapters.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4.8 Summary</a:t>
            </a:r>
          </a:p>
        </p:txBody>
      </p:sp>
    </p:spTree>
    <p:custDataLst>
      <p:tags r:id="rId1"/>
    </p:custDataLst>
    <p:extLst>
      <p:ext uri="{BB962C8B-B14F-4D97-AF65-F5344CB8AC3E}">
        <p14:creationId xmlns:p14="http://schemas.microsoft.com/office/powerpoint/2010/main" val="364248008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Packet Tracer – Connect the Physical Layer</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a:spcBef>
                <a:spcPts val="0"/>
              </a:spcBef>
              <a:spcAft>
                <a:spcPts val="0"/>
              </a:spcAft>
              <a:buNone/>
            </a:pPr>
            <a:r>
              <a:rPr lang="en-US" dirty="0"/>
              <a:t>In this Packet Tracer, you will do the following:</a:t>
            </a:r>
          </a:p>
          <a:p>
            <a:pPr marL="0" indent="0">
              <a:spcBef>
                <a:spcPts val="0"/>
              </a:spcBef>
              <a:spcAft>
                <a:spcPts val="0"/>
              </a:spcAft>
              <a:buNone/>
            </a:pPr>
            <a:endParaRPr lang="en-US" dirty="0"/>
          </a:p>
          <a:p>
            <a:pPr>
              <a:buFont typeface="Arial" panose="020B0604020202020204" pitchFamily="34" charset="0"/>
              <a:buChar char="•"/>
            </a:pPr>
            <a:r>
              <a:rPr lang="en-US" dirty="0"/>
              <a:t>Identify Physical Characteristics of Internetworking Devices</a:t>
            </a:r>
          </a:p>
          <a:p>
            <a:pPr>
              <a:buFont typeface="Arial" panose="020B0604020202020204" pitchFamily="34" charset="0"/>
              <a:buChar char="•"/>
            </a:pPr>
            <a:r>
              <a:rPr lang="en-US" dirty="0"/>
              <a:t>Select Correct Modules for Connectivity</a:t>
            </a:r>
          </a:p>
          <a:p>
            <a:pPr>
              <a:buFont typeface="Arial" panose="020B0604020202020204" pitchFamily="34" charset="0"/>
              <a:buChar char="•"/>
            </a:pPr>
            <a:r>
              <a:rPr lang="en-US" dirty="0"/>
              <a:t>Connect Devices</a:t>
            </a:r>
          </a:p>
          <a:p>
            <a:pPr>
              <a:buFont typeface="Arial" panose="020B0604020202020204" pitchFamily="34" charset="0"/>
              <a:buChar char="•"/>
            </a:pPr>
            <a:r>
              <a:rPr lang="en-US" dirty="0"/>
              <a:t>Check Connectivity</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4: Physical Layer</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b="0" dirty="0">
                          <a:solidFill>
                            <a:srgbClr val="000000"/>
                          </a:solidFill>
                        </a:rPr>
                        <a:t>Telecommunications Industry Association/Electronic Industries Association (TIA/EIA)</a:t>
                      </a:r>
                    </a:p>
                    <a:p>
                      <a:pPr marL="285750" indent="-285750">
                        <a:buFont typeface="Arial" panose="020B0604020202020204" pitchFamily="34" charset="0"/>
                        <a:buChar char="•"/>
                      </a:pPr>
                      <a:r>
                        <a:rPr lang="en-US" b="0" dirty="0">
                          <a:solidFill>
                            <a:srgbClr val="000000"/>
                          </a:solidFill>
                        </a:rPr>
                        <a:t>latency</a:t>
                      </a:r>
                    </a:p>
                    <a:p>
                      <a:pPr marL="285750" indent="-285750">
                        <a:buFont typeface="Arial" panose="020B0604020202020204" pitchFamily="34" charset="0"/>
                        <a:buChar char="•"/>
                      </a:pPr>
                      <a:r>
                        <a:rPr lang="en-US" b="0" dirty="0">
                          <a:solidFill>
                            <a:srgbClr val="000000"/>
                          </a:solidFill>
                        </a:rPr>
                        <a:t>throughput</a:t>
                      </a:r>
                    </a:p>
                    <a:p>
                      <a:pPr marL="285750" indent="-285750">
                        <a:buFont typeface="Arial" panose="020B0604020202020204" pitchFamily="34" charset="0"/>
                        <a:buChar char="•"/>
                      </a:pPr>
                      <a:r>
                        <a:rPr lang="en-US" b="0" dirty="0">
                          <a:solidFill>
                            <a:srgbClr val="000000"/>
                          </a:solidFill>
                        </a:rPr>
                        <a:t>goodput</a:t>
                      </a:r>
                    </a:p>
                    <a:p>
                      <a:pPr marL="285750" indent="-285750">
                        <a:buFont typeface="Arial" panose="020B0604020202020204" pitchFamily="34" charset="0"/>
                        <a:buChar char="•"/>
                      </a:pPr>
                      <a:r>
                        <a:rPr lang="en-US" b="0" dirty="0">
                          <a:solidFill>
                            <a:srgbClr val="000000"/>
                          </a:solidFill>
                        </a:rPr>
                        <a:t>Electromagnetic interference (EMI) </a:t>
                      </a:r>
                    </a:p>
                    <a:p>
                      <a:pPr marL="285750" indent="-285750">
                        <a:buFont typeface="Arial" panose="020B0604020202020204" pitchFamily="34" charset="0"/>
                        <a:buChar char="•"/>
                      </a:pPr>
                      <a:r>
                        <a:rPr lang="en-US" b="0" dirty="0">
                          <a:solidFill>
                            <a:srgbClr val="000000"/>
                          </a:solidFill>
                        </a:rPr>
                        <a:t>Radio frequency interference (RFI)</a:t>
                      </a:r>
                    </a:p>
                    <a:p>
                      <a:pPr marL="285750" indent="-285750">
                        <a:buFont typeface="Arial" panose="020B0604020202020204" pitchFamily="34" charset="0"/>
                        <a:buChar char="•"/>
                      </a:pPr>
                      <a:r>
                        <a:rPr lang="en-US" b="0" dirty="0">
                          <a:solidFill>
                            <a:srgbClr val="000000"/>
                          </a:solidFill>
                        </a:rPr>
                        <a:t>Crosstalk</a:t>
                      </a:r>
                    </a:p>
                    <a:p>
                      <a:pPr marL="285750" indent="-285750">
                        <a:buFont typeface="Arial" panose="020B0604020202020204" pitchFamily="34" charset="0"/>
                        <a:buChar char="•"/>
                      </a:pPr>
                      <a:r>
                        <a:rPr lang="en-US" b="0" dirty="0">
                          <a:solidFill>
                            <a:srgbClr val="000000"/>
                          </a:solidFill>
                        </a:rPr>
                        <a:t>Unshielded Twisted Pair (UTP)</a:t>
                      </a:r>
                    </a:p>
                    <a:p>
                      <a:pPr marL="285750" indent="-285750">
                        <a:buFont typeface="Arial" panose="020B0604020202020204" pitchFamily="34" charset="0"/>
                        <a:buChar char="•"/>
                      </a:pPr>
                      <a:r>
                        <a:rPr lang="en-US" b="0" dirty="0">
                          <a:solidFill>
                            <a:srgbClr val="000000"/>
                          </a:solidFill>
                        </a:rPr>
                        <a:t>Shielded Twisted Pair (STP)</a:t>
                      </a:r>
                    </a:p>
                    <a:p>
                      <a:pPr marL="285750" indent="-285750">
                        <a:buFont typeface="Arial" panose="020B0604020202020204" pitchFamily="34" charset="0"/>
                        <a:buChar char="•"/>
                      </a:pPr>
                      <a:r>
                        <a:rPr lang="en-US" b="0" dirty="0">
                          <a:solidFill>
                            <a:srgbClr val="000000"/>
                          </a:solidFill>
                        </a:rPr>
                        <a:t>Coaxial cable</a:t>
                      </a:r>
                    </a:p>
                    <a:p>
                      <a:pPr marL="285750" indent="-285750">
                        <a:buFont typeface="Arial" panose="020B0604020202020204" pitchFamily="34" charset="0"/>
                        <a:buChar char="•"/>
                      </a:pPr>
                      <a:r>
                        <a:rPr lang="en-US" b="0" dirty="0">
                          <a:solidFill>
                            <a:srgbClr val="000000"/>
                          </a:solidFill>
                        </a:rPr>
                        <a:t>RJ-45</a:t>
                      </a:r>
                    </a:p>
                    <a:p>
                      <a:pPr marL="285750" indent="-285750">
                        <a:buFont typeface="Arial" panose="020B0604020202020204" pitchFamily="34" charset="0"/>
                        <a:buChar char="•"/>
                      </a:pPr>
                      <a:r>
                        <a:rPr lang="en-US" b="0" dirty="0">
                          <a:solidFill>
                            <a:srgbClr val="000000"/>
                          </a:solidFill>
                        </a:rPr>
                        <a:t>Cancellation</a:t>
                      </a:r>
                    </a:p>
                    <a:p>
                      <a:pPr marL="285750" indent="-285750">
                        <a:buFont typeface="Arial" panose="020B0604020202020204" pitchFamily="34" charset="0"/>
                        <a:buChar char="•"/>
                      </a:pPr>
                      <a:r>
                        <a:rPr lang="en-US" b="0" dirty="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b="0" dirty="0">
                          <a:solidFill>
                            <a:srgbClr val="000000"/>
                          </a:solidFill>
                        </a:rPr>
                        <a:t>Ethernet Straight-through</a:t>
                      </a:r>
                    </a:p>
                    <a:p>
                      <a:pPr marL="285750" indent="-285750">
                        <a:buFont typeface="Arial" panose="020B0604020202020204" pitchFamily="34" charset="0"/>
                        <a:buChar char="•"/>
                      </a:pPr>
                      <a:r>
                        <a:rPr lang="en-US" b="0" dirty="0">
                          <a:solidFill>
                            <a:srgbClr val="000000"/>
                          </a:solidFill>
                        </a:rPr>
                        <a:t>Ethernet crossover</a:t>
                      </a:r>
                    </a:p>
                    <a:p>
                      <a:pPr marL="285750" indent="-285750">
                        <a:buFont typeface="Arial" panose="020B0604020202020204" pitchFamily="34" charset="0"/>
                        <a:buChar char="•"/>
                      </a:pPr>
                      <a:r>
                        <a:rPr lang="en-US" b="0" dirty="0">
                          <a:solidFill>
                            <a:srgbClr val="000000"/>
                          </a:solidFill>
                        </a:rPr>
                        <a:t>Rollover</a:t>
                      </a:r>
                    </a:p>
                    <a:p>
                      <a:pPr marL="285750" indent="-285750">
                        <a:buFont typeface="Arial" panose="020B0604020202020204" pitchFamily="34" charset="0"/>
                        <a:buChar char="•"/>
                      </a:pPr>
                      <a:r>
                        <a:rPr lang="en-US" b="0" dirty="0">
                          <a:solidFill>
                            <a:srgbClr val="000000"/>
                          </a:solidFill>
                        </a:rPr>
                        <a:t>Single-Mode Fiber (SMF)</a:t>
                      </a:r>
                    </a:p>
                    <a:p>
                      <a:pPr marL="285750" indent="-285750">
                        <a:buFont typeface="Arial" panose="020B0604020202020204" pitchFamily="34" charset="0"/>
                        <a:buChar char="•"/>
                      </a:pPr>
                      <a:r>
                        <a:rPr lang="en-US" b="0" dirty="0">
                          <a:solidFill>
                            <a:srgbClr val="000000"/>
                          </a:solidFill>
                        </a:rPr>
                        <a:t>Multimode (MMF)</a:t>
                      </a:r>
                    </a:p>
                    <a:p>
                      <a:pPr marL="285750" indent="-285750">
                        <a:buFont typeface="Arial" panose="020B0604020202020204" pitchFamily="34" charset="0"/>
                        <a:buChar char="•"/>
                      </a:pPr>
                      <a:r>
                        <a:rPr lang="en-US" b="0" dirty="0">
                          <a:solidFill>
                            <a:srgbClr val="000000"/>
                          </a:solidFill>
                        </a:rPr>
                        <a:t>Straight-tip (ST) Connectors</a:t>
                      </a:r>
                    </a:p>
                    <a:p>
                      <a:pPr marL="285750" indent="-285750">
                        <a:buFont typeface="Arial" panose="020B0604020202020204" pitchFamily="34" charset="0"/>
                        <a:buChar char="•"/>
                      </a:pPr>
                      <a:r>
                        <a:rPr lang="en-US" b="0" dirty="0">
                          <a:solidFill>
                            <a:srgbClr val="000000"/>
                          </a:solidFill>
                        </a:rPr>
                        <a:t>Subscriber Connector (SC) Connectors</a:t>
                      </a:r>
                    </a:p>
                    <a:p>
                      <a:pPr marL="285750" indent="-285750">
                        <a:buFont typeface="Arial" panose="020B0604020202020204" pitchFamily="34" charset="0"/>
                        <a:buChar char="•"/>
                      </a:pPr>
                      <a:r>
                        <a:rPr lang="en-US" b="0" dirty="0">
                          <a:solidFill>
                            <a:srgbClr val="000000"/>
                          </a:solidFill>
                        </a:rPr>
                        <a:t>Lucent Connector (LC) Simplex Connectors</a:t>
                      </a:r>
                    </a:p>
                    <a:p>
                      <a:pPr marL="285750" indent="-285750">
                        <a:buFont typeface="Arial" panose="020B0604020202020204" pitchFamily="34" charset="0"/>
                        <a:buChar char="•"/>
                      </a:pPr>
                      <a:r>
                        <a:rPr lang="en-US" b="0" dirty="0">
                          <a:solidFill>
                            <a:srgbClr val="000000"/>
                          </a:solidFill>
                        </a:rPr>
                        <a:t>Duplex Multimode LC Connectors</a:t>
                      </a:r>
                    </a:p>
                    <a:p>
                      <a:pPr marL="285750" indent="-285750">
                        <a:buFont typeface="Arial" panose="020B0604020202020204" pitchFamily="34" charset="0"/>
                        <a:buChar char="•"/>
                      </a:pPr>
                      <a:r>
                        <a:rPr lang="en-US" b="0" dirty="0">
                          <a:solidFill>
                            <a:srgbClr val="000000"/>
                          </a:solidFill>
                        </a:rPr>
                        <a:t>Bluetooth (IEEE 802.15)</a:t>
                      </a:r>
                    </a:p>
                    <a:p>
                      <a:pPr marL="285750" indent="-285750">
                        <a:buFont typeface="Arial" panose="020B0604020202020204" pitchFamily="34" charset="0"/>
                        <a:buChar char="•"/>
                      </a:pPr>
                      <a:r>
                        <a:rPr lang="en-US" b="0" dirty="0">
                          <a:solidFill>
                            <a:srgbClr val="000000"/>
                          </a:solidFill>
                        </a:rPr>
                        <a:t>WiMAX (IEEE 802.16)</a:t>
                      </a:r>
                    </a:p>
                    <a:p>
                      <a:pPr marL="285750" indent="-285750">
                        <a:buFont typeface="Arial" panose="020B0604020202020204" pitchFamily="34" charset="0"/>
                        <a:buChar char="•"/>
                      </a:pPr>
                      <a:r>
                        <a:rPr lang="en-US" b="0" dirty="0">
                          <a:solidFill>
                            <a:srgbClr val="000000"/>
                          </a:solidFill>
                        </a:rPr>
                        <a:t>Zigbee (IEEE 802.15.4)</a:t>
                      </a:r>
                    </a:p>
                    <a:p>
                      <a:pPr marL="285750" indent="-285750">
                        <a:buFont typeface="Arial" panose="020B0604020202020204" pitchFamily="34" charset="0"/>
                        <a:buChar char="•"/>
                      </a:pPr>
                      <a:r>
                        <a:rPr lang="en-US" b="0" dirty="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4: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46844236"/>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4.1.3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Purpose of the Physical Layer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4.2.7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Physical Layer Characteristics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4.3.6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Copper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4.4.4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Cable Pinouts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4.5.7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Fiber-Optic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4.6.4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Wireless Media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4.6.5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Connect a Wired and Wireless 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4.6.6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View Wired and Wireless NIC Information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4: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13429326"/>
              </p:ext>
            </p:extLst>
          </p:nvPr>
        </p:nvGraphicFramePr>
        <p:xfrm>
          <a:off x="455999" y="1147358"/>
          <a:ext cx="8229418" cy="65221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solidFill>
                            <a:srgbClr val="000000"/>
                          </a:solidFill>
                        </a:rPr>
                        <a:t>4.7.1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Connect the Physical Layer</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Best Practices</a:t>
            </a:r>
          </a:p>
        </p:txBody>
      </p:sp>
      <p:sp>
        <p:nvSpPr>
          <p:cNvPr id="11266" name="Rectangle 34"/>
          <p:cNvSpPr>
            <a:spLocks noGrp="1" noChangeArrowheads="1"/>
          </p:cNvSpPr>
          <p:nvPr>
            <p:ph idx="1"/>
          </p:nvPr>
        </p:nvSpPr>
        <p:spPr>
          <a:xfrm>
            <a:off x="145357" y="684644"/>
            <a:ext cx="8853286" cy="4155319"/>
          </a:xfrm>
        </p:spPr>
        <p:txBody>
          <a:bodyPr/>
          <a:lstStyle/>
          <a:p>
            <a:pPr marL="0" indent="0">
              <a:lnSpc>
                <a:spcPct val="85000"/>
              </a:lnSpc>
              <a:spcBef>
                <a:spcPct val="30000"/>
              </a:spcBef>
              <a:buNone/>
            </a:pPr>
            <a:r>
              <a:rPr lang="en-US" sz="1400" dirty="0"/>
              <a:t>Prior to teaching Module 4, the instructor should:</a:t>
            </a:r>
          </a:p>
          <a:p>
            <a:pPr eaLnBrk="1" hangingPunct="1">
              <a:lnSpc>
                <a:spcPct val="85000"/>
              </a:lnSpc>
              <a:spcBef>
                <a:spcPct val="30000"/>
              </a:spcBef>
              <a:buFont typeface="Arial" panose="020B0604020202020204" pitchFamily="34" charset="0"/>
              <a:buChar char="•"/>
            </a:pPr>
            <a:r>
              <a:rPr lang="en-US" sz="1400" dirty="0"/>
              <a:t>Review the activities and assessments for this module.</a:t>
            </a:r>
          </a:p>
          <a:p>
            <a:pPr eaLnBrk="1" hangingPunct="1">
              <a:lnSpc>
                <a:spcPct val="85000"/>
              </a:lnSpc>
              <a:spcBef>
                <a:spcPct val="30000"/>
              </a:spcBef>
              <a:buFont typeface="Arial" panose="020B0604020202020204" pitchFamily="34" charset="0"/>
              <a:buChar char="•"/>
            </a:pPr>
            <a:r>
              <a:rPr lang="en-US" sz="1400" dirty="0"/>
              <a:t>Try to include as many questions as possible to keep students engaged during classroom presentation.</a:t>
            </a:r>
          </a:p>
          <a:p>
            <a:pPr marL="0" indent="0" eaLnBrk="1" hangingPunct="1">
              <a:lnSpc>
                <a:spcPct val="85000"/>
              </a:lnSpc>
              <a:spcBef>
                <a:spcPct val="30000"/>
              </a:spcBef>
              <a:buNone/>
            </a:pPr>
            <a:r>
              <a:rPr lang="en-US" sz="1400" dirty="0"/>
              <a:t>Topic 4.1</a:t>
            </a:r>
          </a:p>
          <a:p>
            <a:pPr lvl="1">
              <a:lnSpc>
                <a:spcPct val="85000"/>
              </a:lnSpc>
              <a:spcBef>
                <a:spcPct val="30000"/>
              </a:spcBef>
            </a:pPr>
            <a:r>
              <a:rPr lang="en-US" dirty="0"/>
              <a:t>Ask the students or have a class discussion</a:t>
            </a:r>
          </a:p>
          <a:p>
            <a:pPr lvl="2">
              <a:lnSpc>
                <a:spcPct val="85000"/>
              </a:lnSpc>
              <a:spcBef>
                <a:spcPct val="30000"/>
              </a:spcBef>
            </a:pPr>
            <a:r>
              <a:rPr lang="en-US" sz="1400" dirty="0"/>
              <a:t>What kind of physical connection do they use in their home or work?</a:t>
            </a:r>
          </a:p>
          <a:p>
            <a:pPr lvl="2">
              <a:lnSpc>
                <a:spcPct val="85000"/>
              </a:lnSpc>
              <a:spcBef>
                <a:spcPct val="30000"/>
              </a:spcBef>
            </a:pPr>
            <a:r>
              <a:rPr lang="en-US" sz="1400" dirty="0"/>
              <a:t>Have you ever noticed the variety of physical connections in use in a typical business setting?</a:t>
            </a:r>
          </a:p>
          <a:p>
            <a:pPr marL="0" indent="0">
              <a:lnSpc>
                <a:spcPct val="85000"/>
              </a:lnSpc>
              <a:spcBef>
                <a:spcPct val="30000"/>
              </a:spcBef>
              <a:buNone/>
            </a:pPr>
            <a:r>
              <a:rPr lang="en-US" sz="1400" dirty="0"/>
              <a:t>Topic 4.2</a:t>
            </a:r>
          </a:p>
          <a:p>
            <a:pPr lvl="1">
              <a:lnSpc>
                <a:spcPct val="85000"/>
              </a:lnSpc>
              <a:spcBef>
                <a:spcPct val="30000"/>
              </a:spcBef>
            </a:pPr>
            <a:r>
              <a:rPr lang="en-US" dirty="0"/>
              <a:t>Ask the students or have a class discussion</a:t>
            </a:r>
          </a:p>
          <a:p>
            <a:pPr lvl="2">
              <a:lnSpc>
                <a:spcPct val="85000"/>
              </a:lnSpc>
              <a:spcBef>
                <a:spcPct val="30000"/>
              </a:spcBef>
            </a:pPr>
            <a:r>
              <a:rPr lang="en-US" sz="1400" dirty="0"/>
              <a:t>Can you think of scenarios outside of networking where physical standards are critical to success?</a:t>
            </a:r>
          </a:p>
          <a:p>
            <a:pPr lvl="2">
              <a:lnSpc>
                <a:spcPct val="85000"/>
              </a:lnSpc>
              <a:spcBef>
                <a:spcPct val="30000"/>
              </a:spcBef>
            </a:pPr>
            <a:r>
              <a:rPr lang="en-US" sz="1400" dirty="0"/>
              <a:t>Describe an occasion where you personally experienced the difference between Throughput and Goodput</a:t>
            </a:r>
          </a:p>
          <a:p>
            <a:pPr eaLnBrk="1" hangingPunct="1">
              <a:lnSpc>
                <a:spcPct val="85000"/>
              </a:lnSpc>
              <a:spcBef>
                <a:spcPct val="30000"/>
              </a:spcBef>
            </a:pPr>
            <a:endParaRPr lang="en-US" sz="1400"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Best Practices (Cont.)</a:t>
            </a:r>
          </a:p>
        </p:txBody>
      </p:sp>
      <p:sp>
        <p:nvSpPr>
          <p:cNvPr id="11266" name="Rectangle 34"/>
          <p:cNvSpPr>
            <a:spLocks noGrp="1" noChangeArrowheads="1"/>
          </p:cNvSpPr>
          <p:nvPr>
            <p:ph idx="1"/>
          </p:nvPr>
        </p:nvSpPr>
        <p:spPr>
          <a:xfrm>
            <a:off x="145357" y="628083"/>
            <a:ext cx="8853286" cy="4155319"/>
          </a:xfrm>
        </p:spPr>
        <p:txBody>
          <a:bodyPr/>
          <a:lstStyle/>
          <a:p>
            <a:pPr marL="0" indent="0" eaLnBrk="1" hangingPunct="1">
              <a:lnSpc>
                <a:spcPct val="85000"/>
              </a:lnSpc>
              <a:spcBef>
                <a:spcPct val="30000"/>
              </a:spcBef>
              <a:buNone/>
            </a:pPr>
            <a:r>
              <a:rPr lang="en-US" sz="1300" dirty="0"/>
              <a:t>Topic 4.3</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What kinds of things do you think will generate EMI or RFI that could have an effect on UTP?</a:t>
            </a:r>
          </a:p>
          <a:p>
            <a:pPr lvl="2">
              <a:lnSpc>
                <a:spcPct val="85000"/>
              </a:lnSpc>
              <a:spcBef>
                <a:spcPct val="30000"/>
              </a:spcBef>
            </a:pPr>
            <a:r>
              <a:rPr lang="en-US" sz="1300" dirty="0"/>
              <a:t>Why do you suppose copper is the conductor of choice?</a:t>
            </a:r>
          </a:p>
          <a:p>
            <a:pPr marL="0" indent="0">
              <a:lnSpc>
                <a:spcPct val="85000"/>
              </a:lnSpc>
              <a:spcBef>
                <a:spcPct val="30000"/>
              </a:spcBef>
              <a:buNone/>
            </a:pPr>
            <a:r>
              <a:rPr lang="en-US" sz="1300" dirty="0"/>
              <a:t>Topic 4.4</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What would happen if you tried to use a cable that was terminated using different standards at each end?</a:t>
            </a:r>
          </a:p>
          <a:p>
            <a:pPr lvl="2">
              <a:lnSpc>
                <a:spcPct val="85000"/>
              </a:lnSpc>
              <a:spcBef>
                <a:spcPct val="30000"/>
              </a:spcBef>
            </a:pPr>
            <a:r>
              <a:rPr lang="en-US" sz="1300" dirty="0"/>
              <a:t>What is it that makes the higher numbered categories of copper wire better?</a:t>
            </a:r>
          </a:p>
          <a:p>
            <a:pPr marL="0" indent="0">
              <a:lnSpc>
                <a:spcPct val="85000"/>
              </a:lnSpc>
              <a:spcBef>
                <a:spcPct val="30000"/>
              </a:spcBef>
              <a:buNone/>
            </a:pPr>
            <a:r>
              <a:rPr lang="en-US" sz="1300" dirty="0"/>
              <a:t>Topic 4.5</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Have you ever seen or dealt with a fiber optic connection?</a:t>
            </a:r>
          </a:p>
          <a:p>
            <a:pPr lvl="2">
              <a:lnSpc>
                <a:spcPct val="85000"/>
              </a:lnSpc>
              <a:spcBef>
                <a:spcPct val="30000"/>
              </a:spcBef>
            </a:pPr>
            <a:r>
              <a:rPr lang="en-US" sz="1300" dirty="0"/>
              <a:t>If available, pass around some fiber optic patch cables with different connectors.</a:t>
            </a:r>
          </a:p>
          <a:p>
            <a:pPr marL="0" indent="0">
              <a:lnSpc>
                <a:spcPct val="85000"/>
              </a:lnSpc>
              <a:spcBef>
                <a:spcPct val="30000"/>
              </a:spcBef>
              <a:buNone/>
            </a:pPr>
            <a:r>
              <a:rPr lang="en-US" sz="1300" dirty="0"/>
              <a:t>Topic 4.6</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Have you ever used a wireless device other than 802.11 Wi-Fi?</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7291</TotalTime>
  <Words>3535</Words>
  <Application>Microsoft Office PowerPoint</Application>
  <PresentationFormat>On-screen Show (16:9)</PresentationFormat>
  <Paragraphs>640</Paragraphs>
  <Slides>52</Slides>
  <Notes>50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CiscoSans ExtraLight</vt:lpstr>
      <vt:lpstr>Wingdings</vt:lpstr>
      <vt:lpstr>Default Theme</vt:lpstr>
      <vt:lpstr>Module 4: Physical Layer</vt:lpstr>
      <vt:lpstr>Instructor Materials – Module 4 Planning Guide</vt:lpstr>
      <vt:lpstr>What to Expect in this Module</vt:lpstr>
      <vt:lpstr>What to Expect in this Module (Cont.)</vt:lpstr>
      <vt:lpstr>Check Your Understanding</vt:lpstr>
      <vt:lpstr>Module 4: Activities</vt:lpstr>
      <vt:lpstr>Module 4: Activities (Cont.)</vt:lpstr>
      <vt:lpstr>Module 4: Best Practices</vt:lpstr>
      <vt:lpstr>Module 4: Best Practices (Cont.)</vt:lpstr>
      <vt:lpstr>Module 4: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Wireless Media Packet Tracer – Connect a Wired and Wireless LAN</vt:lpstr>
      <vt:lpstr>Wireless Media Lab – View Wired and Wireless NIC Information</vt:lpstr>
      <vt:lpstr>4.7 Module Practice and Quiz</vt:lpstr>
      <vt:lpstr>Module Practice and Quiz What did I learn in this module?</vt:lpstr>
      <vt:lpstr>Module Practice and Quiz What did I learn in this module (Cont.)?</vt:lpstr>
      <vt:lpstr>4.8 Summary</vt:lpstr>
      <vt:lpstr>Module Practice and Quiz Packet Tracer – Connect the Physical Layer</vt:lpstr>
      <vt:lpstr>Module 4: Physical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213</cp:revision>
  <dcterms:created xsi:type="dcterms:W3CDTF">2019-10-18T06:21:22Z</dcterms:created>
  <dcterms:modified xsi:type="dcterms:W3CDTF">2019-12-06T15:46:36Z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